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376" r:id="rId4"/>
    <p:sldId id="384" r:id="rId5"/>
    <p:sldId id="382" r:id="rId6"/>
    <p:sldId id="377" r:id="rId7"/>
    <p:sldId id="383" r:id="rId8"/>
    <p:sldId id="378" r:id="rId9"/>
    <p:sldId id="379" r:id="rId10"/>
    <p:sldId id="385" r:id="rId11"/>
    <p:sldId id="386" r:id="rId12"/>
    <p:sldId id="387" r:id="rId13"/>
    <p:sldId id="388" r:id="rId14"/>
    <p:sldId id="389" r:id="rId15"/>
    <p:sldId id="39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4" clrIdx="0">
    <p:extLst/>
  </p:cmAuthor>
  <p:cmAuthor id="2" name="Francesco Oliverio" initials="FO" lastIdx="1" clrIdx="1">
    <p:extLst>
      <p:ext uri="{19B8F6BF-5375-455C-9EA6-DF929625EA0E}">
        <p15:presenceInfo xmlns:p15="http://schemas.microsoft.com/office/powerpoint/2012/main" userId="S-1-5-21-8915387-119489993-1287535205-87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0"/>
    <a:srgbClr val="2BAAE2"/>
    <a:srgbClr val="197939"/>
    <a:srgbClr val="83BA2A"/>
    <a:srgbClr val="990099"/>
    <a:srgbClr val="E90062"/>
    <a:srgbClr val="FFC000"/>
    <a:srgbClr val="39B7BE"/>
    <a:srgbClr val="57D992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4057" autoAdjust="0"/>
  </p:normalViewPr>
  <p:slideViewPr>
    <p:cSldViewPr>
      <p:cViewPr varScale="1">
        <p:scale>
          <a:sx n="142" d="100"/>
          <a:sy n="142" d="100"/>
        </p:scale>
        <p:origin x="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10/07/18</a:t>
            </a:fld>
            <a:endParaRPr lang="en-US" altLang="it-IT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4707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34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508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326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521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40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32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32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716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105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587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12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858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26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216456" y="609329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latin typeface="Calibri" pitchFamily="34" charset="0"/>
            </a:endParaRPr>
          </a:p>
        </p:txBody>
      </p:sp>
      <p:grpSp>
        <p:nvGrpSpPr>
          <p:cNvPr id="15" name="Gruppo 9"/>
          <p:cNvGrpSpPr/>
          <p:nvPr userDrawn="1"/>
        </p:nvGrpSpPr>
        <p:grpSpPr>
          <a:xfrm>
            <a:off x="0" y="-8731"/>
            <a:ext cx="9144000" cy="1133475"/>
            <a:chOff x="0" y="-12700"/>
            <a:chExt cx="12217399" cy="1133475"/>
          </a:xfrm>
        </p:grpSpPr>
        <p:pic>
          <p:nvPicPr>
            <p:cNvPr id="16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/>
          <p:cNvSpPr/>
          <p:nvPr userDrawn="1"/>
        </p:nvSpPr>
        <p:spPr>
          <a:xfrm>
            <a:off x="216456" y="607506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3736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3736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1"/>
          <p:cNvSpPr txBox="1"/>
          <p:nvPr userDrawn="1"/>
        </p:nvSpPr>
        <p:spPr>
          <a:xfrm>
            <a:off x="488064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3" name="TextBox 19"/>
          <p:cNvSpPr txBox="1"/>
          <p:nvPr userDrawn="1"/>
        </p:nvSpPr>
        <p:spPr>
          <a:xfrm>
            <a:off x="4838522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4" name="TextBox 20"/>
          <p:cNvSpPr txBox="1"/>
          <p:nvPr userDrawn="1"/>
        </p:nvSpPr>
        <p:spPr>
          <a:xfrm>
            <a:off x="2771800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3880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2339752" y="2222862"/>
            <a:ext cx="425742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2014-2020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Valutazione ex ante degli Strumenti Finanziari</a:t>
            </a:r>
            <a:endParaRPr lang="it-IT" altLang="it-IT" sz="2800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95536" y="38642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2408108" y="2444695"/>
            <a:ext cx="6340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Microimprese, Piccole e Medie Imprese, economicamente e finanziariamente sane, costituite da almeno 3 anni, aventi unità operativa in Calabria ed operanti nei settori di attività specificamente previsti </a:t>
            </a:r>
            <a:r>
              <a:rPr lang="it-IT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583" y="3906922"/>
            <a:ext cx="64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Regime “De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” ai sensi del Regolamento (CE) n. 1407/2013. </a:t>
            </a:r>
            <a:endParaRPr lang="it-IT" dirty="0"/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Misura massima dell’80 % dell’ammontare complessivo delle spese ritenute ammissibili: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- 75 % a titolo di Finanziamento a tasso agevolato; 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- 25 % a titolo di Contributo in conto capitale, per le sole imprese il cui piano di impresa proposto rientra in uno dei settori S3 Calabria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45454" y="270685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Beneficiari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78897" y="4089260"/>
            <a:ext cx="1831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Tipologia ed intensità dell’intervento finanziario </a:t>
            </a:r>
            <a:endParaRPr lang="it-IT" dirty="0"/>
          </a:p>
        </p:txBody>
      </p:sp>
      <p:sp>
        <p:nvSpPr>
          <p:cNvPr id="10" name="Rettangolo 2"/>
          <p:cNvSpPr/>
          <p:nvPr/>
        </p:nvSpPr>
        <p:spPr>
          <a:xfrm>
            <a:off x="251520" y="1322106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                                 Fondo regionale di ingegneria finanziaria (</a:t>
            </a:r>
            <a:r>
              <a:rPr lang="it-IT" sz="2200" b="1" dirty="0">
                <a:latin typeface="Calibri" panose="020F0502020204030204" pitchFamily="34" charset="0"/>
              </a:rPr>
              <a:t>FRIF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5" t="12773" r="1963" b="29060"/>
          <a:stretch/>
        </p:blipFill>
        <p:spPr>
          <a:xfrm>
            <a:off x="485397" y="982617"/>
            <a:ext cx="2228028" cy="109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6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95536" y="3989963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2123728" y="2333779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Investimenti produttivi: </a:t>
            </a:r>
          </a:p>
          <a:p>
            <a:pPr marL="216000"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da  80.000 a 400.000 (200.000 per le imprese che non operano in regime di contabilità ordinaria), elevabile a 600.000 per le imprese strutturate che soddisfano ulteriori, specifici, parametri economico-aziendali prefissati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Servizi per l’Internazionalizzazione: 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    da 20.000 a 50.000 </a:t>
            </a:r>
          </a:p>
        </p:txBody>
      </p:sp>
      <p:sp>
        <p:nvSpPr>
          <p:cNvPr id="8" name="Rettangolo 7"/>
          <p:cNvSpPr/>
          <p:nvPr/>
        </p:nvSpPr>
        <p:spPr>
          <a:xfrm>
            <a:off x="452098" y="2695198"/>
            <a:ext cx="1707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Importo dell’intervento finanzia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rio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31289" y="4841284"/>
            <a:ext cx="1909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Finanziamento </a:t>
            </a:r>
          </a:p>
        </p:txBody>
      </p:sp>
      <p:sp>
        <p:nvSpPr>
          <p:cNvPr id="10" name="Rectangle 3"/>
          <p:cNvSpPr/>
          <p:nvPr/>
        </p:nvSpPr>
        <p:spPr>
          <a:xfrm>
            <a:off x="2051720" y="4471952"/>
            <a:ext cx="6686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1,00 % fisso annuo con rimborso trimestrale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Investimenti produttivi: 8 anni, con preammortamento di 24 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Servizi per l’Internazionalizzazione: 3 anni, con preammortamento di 18 mesi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Fideiussione personale dei soci a Garanzia del finanziamento</a:t>
            </a:r>
          </a:p>
        </p:txBody>
      </p:sp>
      <p:sp>
        <p:nvSpPr>
          <p:cNvPr id="11" name="Rettangolo 2"/>
          <p:cNvSpPr/>
          <p:nvPr/>
        </p:nvSpPr>
        <p:spPr>
          <a:xfrm>
            <a:off x="251520" y="1322106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                                 Fondo regionale di ingegneria finanziaria (</a:t>
            </a:r>
            <a:r>
              <a:rPr lang="it-IT" sz="2200" b="1" dirty="0">
                <a:latin typeface="Calibri" panose="020F0502020204030204" pitchFamily="34" charset="0"/>
              </a:rPr>
              <a:t>FRIF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5" t="12773" r="1963" b="29060"/>
          <a:stretch/>
        </p:blipFill>
        <p:spPr>
          <a:xfrm>
            <a:off x="485397" y="982617"/>
            <a:ext cx="2228028" cy="109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6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81482" y="4215395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699792" y="1450177"/>
            <a:ext cx="58894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Fondo per l'Occupazione e l'Inclusione(</a:t>
            </a:r>
            <a:r>
              <a:rPr lang="it-IT" sz="2200" b="1" dirty="0">
                <a:latin typeface="Calibri" panose="020F0502020204030204" pitchFamily="34" charset="0"/>
              </a:rPr>
              <a:t>FOI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9" y="3757344"/>
            <a:ext cx="6696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Sostegno finanziario delle imprese nell’incremento netto della base occupazionale mediante assunzione, subordinata ed a tempo indeterminato, di nuove unità di personale rientranti nella categoria di soggetti “svantaggiati” e/o “molto svantaggiati” e/o “disabili”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2051720" y="52974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Concessione di finanziamenti a tasso zero </a:t>
            </a:r>
          </a:p>
        </p:txBody>
      </p:sp>
      <p:sp>
        <p:nvSpPr>
          <p:cNvPr id="8" name="Rettangolo 7"/>
          <p:cNvSpPr/>
          <p:nvPr/>
        </p:nvSpPr>
        <p:spPr>
          <a:xfrm>
            <a:off x="683568" y="4015340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Finalità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9" name="Rettangolo 8"/>
          <p:cNvSpPr/>
          <p:nvPr/>
        </p:nvSpPr>
        <p:spPr>
          <a:xfrm>
            <a:off x="506120" y="5158933"/>
            <a:ext cx="183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Modalità di Finanziamento</a:t>
            </a:r>
            <a:endParaRPr lang="it-IT" dirty="0"/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10956" r="58446" b="28944"/>
          <a:stretch/>
        </p:blipFill>
        <p:spPr>
          <a:xfrm>
            <a:off x="381482" y="1124568"/>
            <a:ext cx="2244572" cy="1224312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81482" y="2588454"/>
            <a:ext cx="8510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Rivolto esclusivamente alle imprese beneficiarie anche dell’Intervento finanziario finalizzato alla realizzazione di un programma di investimento produttivo a valere sul “Fondo Regionale di Ingegneria Finanziaria (FRIF)” 	</a:t>
            </a:r>
          </a:p>
        </p:txBody>
      </p:sp>
    </p:spTree>
    <p:extLst>
      <p:ext uri="{BB962C8B-B14F-4D97-AF65-F5344CB8AC3E}">
        <p14:creationId xmlns:p14="http://schemas.microsoft.com/office/powerpoint/2010/main" val="128900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81482" y="384594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2195737" y="2447464"/>
            <a:ext cx="6322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Microimprese, Piccole e Medie Imprese, economicamente e finanziariamente sane, costituite da almeno 3 anni, aventi unità operativa in Calabria ed operanti nei settori di attività specificamente previsti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2195736" y="3845947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Regime “De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” ai sensi del Regolamento (CE) n. 1407/2013.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Soggetti “svantaggiati”: 60 % del costo salariale aziendale per singola unità, e per un periodo massimo di 12 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Soggetti “molto svantaggiati”: 70 % del costo salariale aziendale per singola unità, e per un periodo massimo di 12 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Soggetti “disabili”: 80 % del costo salariale aziendale per singola unità, e per un periodo massimo di 12 mesi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11560" y="2866042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eneficiari</a:t>
            </a:r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20671" y="3992110"/>
            <a:ext cx="1831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Tipologia ed intensità dell’intervento finanziario </a:t>
            </a:r>
            <a:endParaRPr lang="it-IT" dirty="0"/>
          </a:p>
        </p:txBody>
      </p:sp>
      <p:sp>
        <p:nvSpPr>
          <p:cNvPr id="11" name="Rettangolo 2"/>
          <p:cNvSpPr/>
          <p:nvPr/>
        </p:nvSpPr>
        <p:spPr>
          <a:xfrm>
            <a:off x="2699792" y="1450177"/>
            <a:ext cx="58894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Fondo per l'Occupazione e l'Inclusione(</a:t>
            </a:r>
            <a:r>
              <a:rPr lang="it-IT" sz="2200" b="1" dirty="0">
                <a:latin typeface="Calibri" panose="020F0502020204030204" pitchFamily="34" charset="0"/>
              </a:rPr>
              <a:t>FOI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10956" r="58446" b="28944"/>
          <a:stretch/>
        </p:blipFill>
        <p:spPr>
          <a:xfrm>
            <a:off x="381482" y="1124568"/>
            <a:ext cx="2244572" cy="12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6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81482" y="38075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2482607" y="2948241"/>
            <a:ext cx="6123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Da 20.000 a 100.000. 	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8420" y="3807556"/>
            <a:ext cx="6470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Tasso zero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Durata 5 anni con preammortamento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18 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Rimborso trimestrale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Fideiussione personale dei soci a Garanzia del finanziamento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9553" y="2782669"/>
            <a:ext cx="1615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Importo del finanziamento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40472" y="4176888"/>
            <a:ext cx="183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Finanziamento</a:t>
            </a:r>
            <a:endParaRPr lang="it-IT" dirty="0"/>
          </a:p>
        </p:txBody>
      </p:sp>
      <p:sp>
        <p:nvSpPr>
          <p:cNvPr id="11" name="Rettangolo 2"/>
          <p:cNvSpPr/>
          <p:nvPr/>
        </p:nvSpPr>
        <p:spPr>
          <a:xfrm>
            <a:off x="2699792" y="1450177"/>
            <a:ext cx="58894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Fondo per l'Occupazione e l'Inclusione(</a:t>
            </a:r>
            <a:r>
              <a:rPr lang="it-IT" sz="2200" b="1" dirty="0">
                <a:latin typeface="Calibri" panose="020F0502020204030204" pitchFamily="34" charset="0"/>
              </a:rPr>
              <a:t>FOI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10956" r="58446" b="28944"/>
          <a:stretch/>
        </p:blipFill>
        <p:spPr>
          <a:xfrm>
            <a:off x="381482" y="1124568"/>
            <a:ext cx="2244572" cy="12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4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2314" y="37890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52000" y="1044000"/>
            <a:ext cx="8640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0" algn="just"/>
            <a:r>
              <a:rPr lang="it-IT" dirty="0">
                <a:latin typeface="Calibri" panose="020F0502020204030204" pitchFamily="34" charset="0"/>
              </a:rPr>
              <a:t>La valutazione ex ante definisce, in linea con gli orientamenti metodologici comunitari, la </a:t>
            </a:r>
            <a:r>
              <a:rPr lang="it-IT" b="1" dirty="0">
                <a:latin typeface="Calibri" panose="020F0502020204030204" pitchFamily="34" charset="0"/>
              </a:rPr>
              <a:t>strategia di investimento </a:t>
            </a:r>
            <a:r>
              <a:rPr lang="it-IT" dirty="0">
                <a:latin typeface="Calibri" panose="020F0502020204030204" pitchFamily="34" charset="0"/>
              </a:rPr>
              <a:t>degli strumenti finanziari, intesa in termini di caratteristiche peculiari dello strumento stesso, di tipologia di destinatari, di integrazione con altri strumenti e leve finanziarie.</a:t>
            </a:r>
          </a:p>
          <a:p>
            <a:pPr marL="1080000" algn="just"/>
            <a:endParaRPr lang="it-IT" dirty="0">
              <a:latin typeface="Calibri" panose="020F0502020204030204" pitchFamily="34" charset="0"/>
            </a:endParaRPr>
          </a:p>
          <a:p>
            <a:pPr marL="1080000" algn="just"/>
            <a:r>
              <a:rPr lang="it-IT" dirty="0">
                <a:latin typeface="Calibri" panose="020F0502020204030204" pitchFamily="34" charset="0"/>
              </a:rPr>
              <a:t>La definizione delle </a:t>
            </a:r>
            <a:r>
              <a:rPr lang="it-IT" b="1" dirty="0">
                <a:latin typeface="Calibri" panose="020F0502020204030204" pitchFamily="34" charset="0"/>
              </a:rPr>
              <a:t>tipologie di strumenti finanziari </a:t>
            </a:r>
            <a:r>
              <a:rPr lang="it-IT" dirty="0">
                <a:latin typeface="Calibri" panose="020F0502020204030204" pitchFamily="34" charset="0"/>
              </a:rPr>
              <a:t>tiene conto delle conclusioni e delle raccomandazioni della valutazione ex-ante prevista dall’art. 37 paragrafo 2 del Reg (UE)  1303/2013.</a:t>
            </a:r>
          </a:p>
          <a:p>
            <a:pPr marL="1080000" algn="just"/>
            <a:endParaRPr lang="it-IT" dirty="0">
              <a:latin typeface="Calibri" panose="020F0502020204030204" pitchFamily="34" charset="0"/>
            </a:endParaRPr>
          </a:p>
          <a:p>
            <a:pPr marL="1080000" algn="just"/>
            <a:r>
              <a:rPr lang="it-IT" dirty="0">
                <a:latin typeface="Calibri" panose="020F0502020204030204" pitchFamily="34" charset="0"/>
              </a:rPr>
              <a:t>La valutazione ex ante ha l’obiettivo di considerare lo strumento attivato in termini di </a:t>
            </a:r>
            <a:r>
              <a:rPr lang="it-IT" b="1" dirty="0">
                <a:latin typeface="Calibri" panose="020F0502020204030204" pitchFamily="34" charset="0"/>
              </a:rPr>
              <a:t>valore aggiunto</a:t>
            </a:r>
            <a:r>
              <a:rPr lang="it-IT" dirty="0">
                <a:latin typeface="Calibri" panose="020F0502020204030204" pitchFamily="34" charset="0"/>
              </a:rPr>
              <a:t>, focalizzandosi su due dimensioni specifiche e in una logica comparata rispetto a possibili alternative </a:t>
            </a:r>
          </a:p>
          <a:p>
            <a:pPr marL="1080000" algn="just"/>
            <a:endParaRPr lang="it-IT" dirty="0">
              <a:latin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</a:rPr>
              <a:t>La valutazione ex ante è stata completata in data 08 settembre 2017.</a:t>
            </a:r>
          </a:p>
          <a:p>
            <a:pPr algn="just"/>
            <a:endParaRPr lang="it-IT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81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440" y="1196752"/>
            <a:ext cx="997200" cy="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6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2000" y="1044000"/>
            <a:ext cx="8640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0" algn="just"/>
            <a:r>
              <a:rPr lang="it-IT" dirty="0">
                <a:latin typeface="Calibri" panose="020F0502020204030204" pitchFamily="34" charset="0"/>
              </a:rPr>
              <a:t>La </a:t>
            </a:r>
            <a:r>
              <a:rPr lang="it-IT" b="1" dirty="0">
                <a:latin typeface="Calibri" panose="020F0502020204030204" pitchFamily="34" charset="0"/>
              </a:rPr>
              <a:t>valutazione ex ante </a:t>
            </a:r>
            <a:r>
              <a:rPr lang="it-IT" dirty="0">
                <a:latin typeface="Calibri" panose="020F0502020204030204" pitchFamily="34" charset="0"/>
              </a:rPr>
              <a:t>si è imperniata su alcuni </a:t>
            </a:r>
            <a:r>
              <a:rPr lang="it-IT" b="1" dirty="0">
                <a:latin typeface="Calibri" panose="020F0502020204030204" pitchFamily="34" charset="0"/>
              </a:rPr>
              <a:t>elementi essenziali:</a:t>
            </a:r>
          </a:p>
          <a:p>
            <a:pPr marL="1080000" algn="just"/>
            <a:endParaRPr lang="it-IT" dirty="0">
              <a:latin typeface="Calibri" panose="020F0502020204030204" pitchFamily="34" charset="0"/>
            </a:endParaRPr>
          </a:p>
          <a:p>
            <a:pPr marL="1185750" indent="-285750" algn="just">
              <a:spcAft>
                <a:spcPts val="600"/>
              </a:spcAft>
              <a:buFontTx/>
              <a:buChar char="-"/>
            </a:pPr>
            <a:r>
              <a:rPr lang="it-IT" b="1" dirty="0">
                <a:latin typeface="Calibri" panose="020F0502020204030204" pitchFamily="34" charset="0"/>
              </a:rPr>
              <a:t>Analisi del contesto</a:t>
            </a:r>
            <a:r>
              <a:rPr lang="it-IT" dirty="0">
                <a:latin typeface="Calibri" panose="020F0502020204030204" pitchFamily="34" charset="0"/>
              </a:rPr>
              <a:t>: condizioni contingenti (credit </a:t>
            </a:r>
            <a:r>
              <a:rPr lang="it-IT" dirty="0" err="1">
                <a:latin typeface="Calibri" panose="020F0502020204030204" pitchFamily="34" charset="0"/>
              </a:rPr>
              <a:t>crunch</a:t>
            </a:r>
            <a:r>
              <a:rPr lang="it-IT" dirty="0">
                <a:latin typeface="Calibri" panose="020F0502020204030204" pitchFamily="34" charset="0"/>
              </a:rPr>
              <a:t>, crisi) e condizioni strutturali (occupazione/disoccupazione/NEET, PIL)</a:t>
            </a:r>
          </a:p>
          <a:p>
            <a:pPr marL="1717200" lvl="1" indent="-285750" algn="just">
              <a:buFontTx/>
              <a:buChar char="-"/>
            </a:pPr>
            <a:r>
              <a:rPr lang="it-IT" b="1" dirty="0">
                <a:latin typeface="Calibri" panose="020F0502020204030204" pitchFamily="34" charset="0"/>
              </a:rPr>
              <a:t>Valore aggiunto </a:t>
            </a:r>
            <a:r>
              <a:rPr lang="it-IT" dirty="0">
                <a:latin typeface="Calibri" panose="020F0502020204030204" pitchFamily="34" charset="0"/>
              </a:rPr>
              <a:t>ed </a:t>
            </a:r>
            <a:r>
              <a:rPr lang="it-IT" b="1" dirty="0">
                <a:latin typeface="Calibri" panose="020F0502020204030204" pitchFamily="34" charset="0"/>
              </a:rPr>
              <a:t>effetto leva</a:t>
            </a:r>
          </a:p>
          <a:p>
            <a:pPr marL="1717200" lvl="1" indent="-285750" algn="just">
              <a:buFontTx/>
              <a:buChar char="-"/>
            </a:pPr>
            <a:r>
              <a:rPr lang="it-IT" b="1" dirty="0">
                <a:latin typeface="Calibri" panose="020F0502020204030204" pitchFamily="34" charset="0"/>
              </a:rPr>
              <a:t>Coerenza e integrazione </a:t>
            </a:r>
            <a:r>
              <a:rPr lang="it-IT" dirty="0">
                <a:latin typeface="Calibri" panose="020F0502020204030204" pitchFamily="34" charset="0"/>
              </a:rPr>
              <a:t>tra strumenti comunitari e strumenti nazionali</a:t>
            </a:r>
          </a:p>
          <a:p>
            <a:pPr marL="1717200" lvl="1" indent="-285750" algn="just">
              <a:buFontTx/>
              <a:buChar char="-"/>
            </a:pPr>
            <a:r>
              <a:rPr lang="it-IT" b="1" dirty="0">
                <a:latin typeface="Calibri" panose="020F0502020204030204" pitchFamily="34" charset="0"/>
              </a:rPr>
              <a:t>Lezioni apprese dal passato</a:t>
            </a:r>
            <a:r>
              <a:rPr lang="it-IT" dirty="0">
                <a:latin typeface="Calibri" panose="020F0502020204030204" pitchFamily="34" charset="0"/>
              </a:rPr>
              <a:t>: elementi di vantaggio ed elementi di criticità</a:t>
            </a:r>
          </a:p>
          <a:p>
            <a:pPr marL="1717200" lvl="1" indent="-285750" algn="just">
              <a:buFontTx/>
              <a:buChar char="-"/>
            </a:pPr>
            <a:r>
              <a:rPr lang="it-IT" b="1" dirty="0">
                <a:latin typeface="Calibri" panose="020F0502020204030204" pitchFamily="34" charset="0"/>
              </a:rPr>
              <a:t>Applicazione degli insegnamenti </a:t>
            </a:r>
            <a:r>
              <a:rPr lang="it-IT" dirty="0">
                <a:latin typeface="Calibri" panose="020F0502020204030204" pitchFamily="34" charset="0"/>
              </a:rPr>
              <a:t>in ottica futura e ottimizzazione della </a:t>
            </a:r>
            <a:r>
              <a:rPr lang="it-IT" b="1" dirty="0">
                <a:latin typeface="Calibri" panose="020F0502020204030204" pitchFamily="34" charset="0"/>
              </a:rPr>
              <a:t>strategia di investimento </a:t>
            </a:r>
          </a:p>
          <a:p>
            <a:pPr algn="just"/>
            <a:endParaRPr lang="it-IT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ssl.gstatic.com/ui/v1/icons/mail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81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-cen-0064\Desktop\lente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000108"/>
            <a:ext cx="1244017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66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– FESR 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2314" y="37890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252000" y="1044000"/>
            <a:ext cx="864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Gli strumenti finanziari si attuano, a valere sugli assi FESR, per le seguenti finalità: 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promuovere gli investimenti delle imprese in R&amp;I, il trasferimento di tecnologie, l'innovazione sociale, sostenere la ricerca tecnologica e applicata, le linee pilota, le azioni di validazione precoce dei prodotti, le capacità di fabbricazione avanzate e la prima produzione soprattutto in tecnologie chiave abilitanti, e la diffusione di tecnologie con finalità generali.</a:t>
            </a:r>
          </a:p>
          <a:p>
            <a:pPr marL="1080000" algn="just"/>
            <a:endParaRPr lang="it-I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3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promuovere l’imprenditorialità, la creazione di nuove aziende e lo sviluppo e la realizzazione di nuovi modelli di attività per le PMI.</a:t>
            </a:r>
          </a:p>
          <a:p>
            <a:pPr marL="1080000" algn="just"/>
            <a:endParaRPr lang="it-I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4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promuovere i principi di eco-efficienza e di riduzione dei consumi di energia primaria negli edifici e strutture pubbliche. </a:t>
            </a:r>
          </a:p>
          <a:p>
            <a:pPr marL="1080000" algn="just"/>
            <a:endParaRPr lang="it-I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11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investire nell'istruzione, nella formazione professionale per le competenze e l'apprendimento permanente, sviluppando l'infrastruttura scolastica e formativa, nella riqualificazione degli edifici scolastici.</a:t>
            </a:r>
          </a:p>
        </p:txBody>
      </p:sp>
      <p:pic>
        <p:nvPicPr>
          <p:cNvPr id="10" name="Immagine 5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52314" y="3213040"/>
            <a:ext cx="684000" cy="576000"/>
          </a:xfrm>
          <a:prstGeom prst="rect">
            <a:avLst/>
          </a:prstGeom>
        </p:spPr>
      </p:pic>
      <p:pic>
        <p:nvPicPr>
          <p:cNvPr id="11" name="Immagine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52314" y="3861112"/>
            <a:ext cx="684000" cy="576000"/>
          </a:xfrm>
          <a:prstGeom prst="rect">
            <a:avLst/>
          </a:prstGeom>
        </p:spPr>
      </p:pic>
      <p:pic>
        <p:nvPicPr>
          <p:cNvPr id="12" name="Immagine 6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60815" y="4593743"/>
            <a:ext cx="684000" cy="635457"/>
          </a:xfrm>
          <a:prstGeom prst="rect">
            <a:avLst/>
          </a:prstGeom>
        </p:spPr>
      </p:pic>
      <p:pic>
        <p:nvPicPr>
          <p:cNvPr id="13" name="Immagine 51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8832" b="50000"/>
          <a:stretch/>
        </p:blipFill>
        <p:spPr>
          <a:xfrm>
            <a:off x="483604" y="1772880"/>
            <a:ext cx="684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3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- strumenti proposti FESR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2000" y="1044000"/>
            <a:ext cx="864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Fondo regionale di ingegneria finanziaria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(FRIF)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dovrà essere costituito come fondo a carattere rotativo articolato su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tre linee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054" y="1700808"/>
            <a:ext cx="7305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Fondo di rafforzamento delle imprese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(FRI)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finalizzato a sostenere finanziariamente le PMI aventi unità operativa in Calabria nelle proprie capacità competitive e innovative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47664" y="2687052"/>
            <a:ext cx="730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Fondo di venture capital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FoVeC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fondo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investment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a supporto delle imprese in una fase preliminare o iniziale di sviluppo aziendale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47664" y="3391832"/>
            <a:ext cx="730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Fondo per il sostegno alle politiche dell’innovazione e dell’efficienza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(Fondo </a:t>
            </a:r>
            <a:r>
              <a:rPr lang="it-IT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smart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 &amp; green Calabria)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 l’obiettivo di valorizzare la propensione delle imprese calabresi verso investimenti innovativi e sostenibili, volti all’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efficientamento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energetico, al risparmio delle risorse e all’approvvigionamento mediante risorse alternative.</a:t>
            </a:r>
          </a:p>
        </p:txBody>
      </p:sp>
      <p:sp>
        <p:nvSpPr>
          <p:cNvPr id="2" name="Oval 1"/>
          <p:cNvSpPr/>
          <p:nvPr/>
        </p:nvSpPr>
        <p:spPr>
          <a:xfrm>
            <a:off x="683568" y="1975574"/>
            <a:ext cx="504056" cy="30129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683568" y="2839670"/>
            <a:ext cx="504056" cy="30129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685329" y="3847782"/>
            <a:ext cx="504056" cy="30129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000" y="5025950"/>
            <a:ext cx="864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</a:rPr>
              <a:t>Sezione speciale del Fondo Centrale di garanzia</a:t>
            </a:r>
            <a:r>
              <a:rPr lang="it-IT" b="1" dirty="0">
                <a:latin typeface="Calibri" panose="020F0502020204030204" pitchFamily="34" charset="0"/>
              </a:rPr>
              <a:t> (FCG)</a:t>
            </a:r>
            <a:r>
              <a:rPr lang="it-IT" dirty="0">
                <a:latin typeface="Calibri" panose="020F0502020204030204" pitchFamily="34" charset="0"/>
              </a:rPr>
              <a:t> per le PMI calabresi, volto a migliorare le condizioni di accesso al mercato del credito da parte delle imprese di tutti i settori, rileva una piena coerenza con la maggior parte degli OS dell’Asse 1 e dell’Asse 3.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16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– FSE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2314" y="37890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Gli strumenti finanziari si attuano, a valere sugli assi FSE, per le seguenti finalità: 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8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supportare interventi finalizzati a favorire l’accesso all'occupazione per le persone in cerca di lavoro e inattive, compresi i disoccupati di lunga durata e le persone che si trovano ai margini del mercato del lavoro, nonché iniziative locali per l'occupazione e il sostegno alla mobilità professionale.</a:t>
            </a:r>
          </a:p>
          <a:p>
            <a:pPr marL="1080000" algn="just"/>
            <a:endParaRPr lang="it-IT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0" algn="just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Asse 9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supportare, attraverso il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microcredito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 la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microfinanza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interventi finalizzati alla riduzione della povertà, dell’esclusione sociale e promozione dell'innovazione sociale, al potenziamento dell’investimento etico, cioè gestione dei flussi finanziari per sostenere organizzazioni che lavorano nel campo dell’occupazione sostenibile, dei servizi per l’inclusione sociale, della cultura e della formazione ed ottimizzare gli interventi per l’apprendimento permanente, il consolidamento delle competenze e l’efficacia dell’alternanza scuola-formazione </a:t>
            </a:r>
          </a:p>
        </p:txBody>
      </p:sp>
      <p:pic>
        <p:nvPicPr>
          <p:cNvPr id="6" name="Immagine 6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97259" y="1758318"/>
            <a:ext cx="684000" cy="576000"/>
          </a:xfrm>
          <a:prstGeom prst="rect">
            <a:avLst/>
          </a:prstGeom>
        </p:spPr>
      </p:pic>
      <p:pic>
        <p:nvPicPr>
          <p:cNvPr id="7" name="Immagine 6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97259" y="2967891"/>
            <a:ext cx="684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7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 – strumenti proposti FSE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2000" y="1044000"/>
            <a:ext cx="864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Fondo regionale Occupazione, Inclusione e Sviluppo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(FROIS)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è finalizzato a sostenere l'occupazione, l'inclusione sociale, si articola in linee dedicate a specifici target.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Il FROIS si articola in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due linee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 sostegno: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8000" y="2204864"/>
            <a:ext cx="734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linea Fondo per l'Occupazione e l'Inclusione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(FOI)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 l’obiettivo di supportare la crescita occupazionale a carattere stabile nel territorio regionale, promuovendo quindi nuove assunzioni con contratti a tempo indeterminato da parte delle imprese del territorio medesimo.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8000" y="3501008"/>
            <a:ext cx="7351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linea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Microcredito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per l'Occupazione e l'Inclusione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(MOI)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integrata con le  esperienze precedenti riconducibili alla linea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Microcredito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di impresa del FUOC e agli interventi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microcredito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in ambito del Fondo di Garanzia Regionale per Operazioni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Microcredito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dirty="0"/>
          </a:p>
        </p:txBody>
      </p:sp>
      <p:sp>
        <p:nvSpPr>
          <p:cNvPr id="2" name="TextBox 1"/>
          <p:cNvSpPr txBox="1"/>
          <p:nvPr/>
        </p:nvSpPr>
        <p:spPr>
          <a:xfrm>
            <a:off x="259512" y="4881934"/>
            <a:ext cx="864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Strumenti di finanza di impatto sociale, Calabria Innovazione Sociale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(CIS)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prevede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interventi, non a fondo perduto, nell’ambito della gestione ed erogazione dei servizi sociali rispetto a specifici target di fabbisogno. 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3568" y="2623646"/>
            <a:ext cx="504056" cy="30129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683568" y="3847782"/>
            <a:ext cx="504056" cy="30129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60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2314" y="37890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51520" y="116684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dirty="0">
                <a:latin typeface="Calibri" panose="020F0502020204030204" pitchFamily="34" charset="0"/>
              </a:rPr>
              <a:t>La Regione Calabria, con Delibera di Giunta regionale n. 612 dell’11 dicembre 2017, ha preso atto delle conclusioni e delle raccomandazioni della valutazione ex ante ed ha </a:t>
            </a:r>
            <a:r>
              <a:rPr lang="it-IT" b="1" dirty="0">
                <a:latin typeface="Calibri" panose="020F0502020204030204" pitchFamily="34" charset="0"/>
              </a:rPr>
              <a:t>istituito due Strumenti Finanziari</a:t>
            </a:r>
            <a:r>
              <a:rPr lang="it-IT" dirty="0">
                <a:latin typeface="Calibri" panose="020F0502020204030204" pitchFamily="34" charset="0"/>
              </a:rPr>
              <a:t> (</a:t>
            </a:r>
            <a:r>
              <a:rPr lang="it-IT" i="1" dirty="0">
                <a:latin typeface="Calibri" panose="020F0502020204030204" pitchFamily="34" charset="0"/>
              </a:rPr>
              <a:t>soggetto gestore </a:t>
            </a:r>
            <a:r>
              <a:rPr lang="it-IT" i="1" dirty="0" err="1">
                <a:latin typeface="Calibri" panose="020F0502020204030204" pitchFamily="34" charset="0"/>
              </a:rPr>
              <a:t>Fincalabra</a:t>
            </a:r>
            <a:r>
              <a:rPr lang="it-IT" dirty="0">
                <a:latin typeface="Calibri" panose="020F0502020204030204" pitchFamily="34" charset="0"/>
              </a:rPr>
              <a:t>):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10956" r="58446" b="28944"/>
          <a:stretch/>
        </p:blipFill>
        <p:spPr>
          <a:xfrm>
            <a:off x="234976" y="4269055"/>
            <a:ext cx="2244572" cy="1224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5" t="12773" r="1963" b="29060"/>
          <a:stretch/>
        </p:blipFill>
        <p:spPr>
          <a:xfrm>
            <a:off x="251520" y="2726318"/>
            <a:ext cx="2228028" cy="1092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79548" y="2934514"/>
            <a:ext cx="6212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</a:rPr>
              <a:t>Fondo regionale di ingegneria finanziaria (</a:t>
            </a:r>
            <a:r>
              <a:rPr lang="it-IT" b="1" dirty="0">
                <a:latin typeface="Calibri" panose="020F0502020204030204" pitchFamily="34" charset="0"/>
              </a:rPr>
              <a:t>FRIF</a:t>
            </a:r>
            <a:r>
              <a:rPr lang="it-IT" dirty="0">
                <a:latin typeface="Calibri" panose="020F0502020204030204" pitchFamily="34" charset="0"/>
              </a:rPr>
              <a:t>) con un contributo del Programma per un importo di </a:t>
            </a:r>
            <a:r>
              <a:rPr lang="it-IT" b="1" dirty="0">
                <a:latin typeface="Calibri" panose="020F0502020204030204" pitchFamily="34" charset="0"/>
              </a:rPr>
              <a:t>€ 24.000.000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6140" y="4556457"/>
            <a:ext cx="6212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</a:rPr>
              <a:t>Fondo per l'Occupazione e l'Inclusione (</a:t>
            </a:r>
            <a:r>
              <a:rPr lang="it-IT" b="1" dirty="0">
                <a:latin typeface="Calibri" panose="020F0502020204030204" pitchFamily="34" charset="0"/>
              </a:rPr>
              <a:t>FOI</a:t>
            </a:r>
            <a:r>
              <a:rPr lang="it-IT" dirty="0">
                <a:latin typeface="Calibri" panose="020F0502020204030204" pitchFamily="34" charset="0"/>
              </a:rPr>
              <a:t>) con un contributo del Programma per un importo di </a:t>
            </a:r>
            <a:r>
              <a:rPr lang="it-IT" b="1" dirty="0">
                <a:latin typeface="Calibri" panose="020F0502020204030204" pitchFamily="34" charset="0"/>
              </a:rPr>
              <a:t>€ 4.338.544,21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6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Valutazione ex ante: strumenti finanziari attivati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2314" y="37890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51520" y="1322106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200" dirty="0">
                <a:latin typeface="Calibri" panose="020F0502020204030204" pitchFamily="34" charset="0"/>
              </a:rPr>
              <a:t>                                  Fondo regionale di ingegneria finanziaria (</a:t>
            </a:r>
            <a:r>
              <a:rPr lang="it-IT" sz="2200" b="1" dirty="0">
                <a:latin typeface="Calibri" panose="020F0502020204030204" pitchFamily="34" charset="0"/>
              </a:rPr>
              <a:t>FRIF</a:t>
            </a:r>
            <a:r>
              <a:rPr lang="it-IT" sz="22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5" t="12773" r="1963" b="29060"/>
          <a:stretch/>
        </p:blipFill>
        <p:spPr>
          <a:xfrm>
            <a:off x="485397" y="982617"/>
            <a:ext cx="2228028" cy="1092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77080" y="2399984"/>
            <a:ext cx="5939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Realizzazione di programmi di Investimento produttivo e/o nell’acquisizione di Servizi per l’Internazionalizzazione e la penetrazione di mercati esteri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Crescita e/o espansione di attività imprenditoriali giudicate potenzialmente redditizie </a:t>
            </a:r>
            <a:r>
              <a:rPr lang="it-IT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699792" y="4556457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C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oncessione di finanziamenti a tasso agevolato e di contributi in conto capitale </a:t>
            </a:r>
            <a:r>
              <a:rPr lang="it-IT" dirty="0"/>
              <a:t>	</a:t>
            </a:r>
          </a:p>
        </p:txBody>
      </p:sp>
      <p:sp>
        <p:nvSpPr>
          <p:cNvPr id="8" name="Rettangolo 7"/>
          <p:cNvSpPr/>
          <p:nvPr/>
        </p:nvSpPr>
        <p:spPr>
          <a:xfrm>
            <a:off x="730369" y="2738538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Finalità</a:t>
            </a:r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9" name="Rettangolo 8"/>
          <p:cNvSpPr/>
          <p:nvPr/>
        </p:nvSpPr>
        <p:spPr>
          <a:xfrm>
            <a:off x="683568" y="4556457"/>
            <a:ext cx="183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Modalità di Finanziamento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9863265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41973</TotalTime>
  <Words>1513</Words>
  <Application>Microsoft Macintosh PowerPoint</Application>
  <PresentationFormat>Presentazione su schermo (4:3)</PresentationFormat>
  <Paragraphs>124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Proxima Nova Rg</vt:lpstr>
      <vt:lpstr>Verdana</vt:lpstr>
      <vt:lpstr>Slide per CdS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Microsoft Office User</cp:lastModifiedBy>
  <cp:revision>657</cp:revision>
  <dcterms:created xsi:type="dcterms:W3CDTF">2016-01-29T10:58:29Z</dcterms:created>
  <dcterms:modified xsi:type="dcterms:W3CDTF">2018-07-10T07:49:15Z</dcterms:modified>
</cp:coreProperties>
</file>